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342900" algn="ctr" defTabSz="584200">
      <a:defRPr sz="42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685800" algn="ctr" defTabSz="584200">
      <a:defRPr sz="42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1028700" algn="ctr" defTabSz="584200">
      <a:defRPr sz="42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1371600" algn="ctr" defTabSz="584200">
      <a:defRPr sz="42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714500" algn="ctr" defTabSz="584200">
      <a:defRPr sz="42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2057400" algn="ctr" defTabSz="584200">
      <a:defRPr sz="42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2400300" algn="ctr" defTabSz="584200">
      <a:defRPr sz="42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2743200" algn="ctr" defTabSz="584200">
      <a:defRPr sz="42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DCDCD"/>
              </a:solidFill>
              <a:prstDash val="solid"/>
              <a:miter lim="400000"/>
            </a:ln>
          </a:left>
          <a:right>
            <a:ln w="12700" cap="flat">
              <a:solidFill>
                <a:srgbClr val="CDCDCD"/>
              </a:solidFill>
              <a:prstDash val="solid"/>
              <a:miter lim="400000"/>
            </a:ln>
          </a:right>
          <a:top>
            <a:ln w="12700" cap="flat">
              <a:solidFill>
                <a:srgbClr val="CDCDCD"/>
              </a:solidFill>
              <a:prstDash val="solid"/>
              <a:miter lim="400000"/>
            </a:ln>
          </a:top>
          <a:bottom>
            <a:ln w="12700" cap="flat">
              <a:solidFill>
                <a:srgbClr val="CDCDCD"/>
              </a:solidFill>
              <a:prstDash val="solid"/>
              <a:miter lim="400000"/>
            </a:ln>
          </a:bottom>
          <a:insideH>
            <a:ln w="12700" cap="flat">
              <a:solidFill>
                <a:srgbClr val="CDCDCD"/>
              </a:solidFill>
              <a:prstDash val="solid"/>
              <a:miter lim="400000"/>
            </a:ln>
          </a:insideH>
          <a:insideV>
            <a:ln w="12700" cap="flat">
              <a:solidFill>
                <a:srgbClr val="CDCDC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3C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DCDCD"/>
              </a:solidFill>
              <a:prstDash val="solid"/>
              <a:miter lim="400000"/>
            </a:ln>
          </a:left>
          <a:right>
            <a:ln w="12700" cap="flat">
              <a:solidFill>
                <a:srgbClr val="CDCDCD"/>
              </a:solidFill>
              <a:prstDash val="solid"/>
              <a:miter lim="400000"/>
            </a:ln>
          </a:right>
          <a:top>
            <a:ln w="12700" cap="flat">
              <a:solidFill>
                <a:srgbClr val="CDCDCD"/>
              </a:solidFill>
              <a:prstDash val="solid"/>
              <a:miter lim="400000"/>
            </a:ln>
          </a:top>
          <a:bottom>
            <a:ln w="12700" cap="flat">
              <a:solidFill>
                <a:srgbClr val="CDCDCD"/>
              </a:solidFill>
              <a:prstDash val="solid"/>
              <a:miter lim="400000"/>
            </a:ln>
          </a:bottom>
          <a:insideH>
            <a:ln w="12700" cap="flat">
              <a:solidFill>
                <a:srgbClr val="CDCDCD"/>
              </a:solidFill>
              <a:prstDash val="solid"/>
              <a:miter lim="400000"/>
            </a:ln>
          </a:insideH>
          <a:insideV>
            <a:ln w="12700" cap="flat">
              <a:solidFill>
                <a:srgbClr val="CDCDCD"/>
              </a:solidFill>
              <a:prstDash val="solid"/>
              <a:miter lim="400000"/>
            </a:ln>
          </a:insideV>
        </a:tcBdr>
        <a:fill>
          <a:solidFill>
            <a:srgbClr val="3F5DA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DCDCD"/>
              </a:solidFill>
              <a:prstDash val="solid"/>
              <a:miter lim="400000"/>
            </a:ln>
          </a:left>
          <a:right>
            <a:ln w="12700" cap="flat">
              <a:solidFill>
                <a:srgbClr val="CDCDCD"/>
              </a:solidFill>
              <a:prstDash val="solid"/>
              <a:miter lim="400000"/>
            </a:ln>
          </a:right>
          <a:top>
            <a:ln w="12700" cap="flat">
              <a:solidFill>
                <a:srgbClr val="CDCDCD"/>
              </a:solidFill>
              <a:prstDash val="solid"/>
              <a:miter lim="400000"/>
            </a:ln>
          </a:top>
          <a:bottom>
            <a:ln w="12700" cap="flat">
              <a:solidFill>
                <a:srgbClr val="CDCDCD"/>
              </a:solidFill>
              <a:prstDash val="solid"/>
              <a:miter lim="400000"/>
            </a:ln>
          </a:bottom>
          <a:insideH>
            <a:ln w="12700" cap="flat">
              <a:solidFill>
                <a:srgbClr val="CDCDCD"/>
              </a:solidFill>
              <a:prstDash val="solid"/>
              <a:miter lim="400000"/>
            </a:ln>
          </a:insideH>
          <a:insideV>
            <a:ln w="12700" cap="flat">
              <a:solidFill>
                <a:srgbClr val="CDCDCD"/>
              </a:solidFill>
              <a:prstDash val="solid"/>
              <a:miter lim="400000"/>
            </a:ln>
          </a:insideV>
        </a:tcBdr>
        <a:fill>
          <a:solidFill>
            <a:srgbClr val="7186B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DCDCD"/>
              </a:solidFill>
              <a:prstDash val="solid"/>
              <a:miter lim="400000"/>
            </a:ln>
          </a:left>
          <a:right>
            <a:ln w="12700" cap="flat">
              <a:solidFill>
                <a:srgbClr val="CDCDCD"/>
              </a:solidFill>
              <a:prstDash val="solid"/>
              <a:miter lim="400000"/>
            </a:ln>
          </a:right>
          <a:top>
            <a:ln w="12700" cap="flat">
              <a:solidFill>
                <a:srgbClr val="CDCDCD"/>
              </a:solidFill>
              <a:prstDash val="solid"/>
              <a:miter lim="400000"/>
            </a:ln>
          </a:top>
          <a:bottom>
            <a:ln w="12700" cap="flat">
              <a:solidFill>
                <a:srgbClr val="CDCDCD"/>
              </a:solidFill>
              <a:prstDash val="solid"/>
              <a:miter lim="400000"/>
            </a:ln>
          </a:bottom>
          <a:insideH>
            <a:ln w="12700" cap="flat">
              <a:solidFill>
                <a:srgbClr val="CDCDCD"/>
              </a:solidFill>
              <a:prstDash val="solid"/>
              <a:miter lim="400000"/>
            </a:ln>
          </a:insideH>
          <a:insideV>
            <a:ln w="12700" cap="flat">
              <a:solidFill>
                <a:srgbClr val="CDCDCD"/>
              </a:solidFill>
              <a:prstDash val="solid"/>
              <a:miter lim="400000"/>
            </a:ln>
          </a:insideV>
        </a:tcBdr>
        <a:fill>
          <a:solidFill>
            <a:srgbClr val="7186B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59595"/>
              </a:solidFill>
              <a:prstDash val="solid"/>
              <a:miter lim="400000"/>
            </a:ln>
          </a:left>
          <a:right>
            <a:ln w="12700" cap="flat">
              <a:solidFill>
                <a:srgbClr val="959595"/>
              </a:solidFill>
              <a:prstDash val="solid"/>
              <a:miter lim="400000"/>
            </a:ln>
          </a:right>
          <a:top>
            <a:ln w="12700" cap="flat">
              <a:solidFill>
                <a:srgbClr val="959595"/>
              </a:solidFill>
              <a:prstDash val="solid"/>
              <a:miter lim="400000"/>
            </a:ln>
          </a:top>
          <a:bottom>
            <a:ln w="12700" cap="flat">
              <a:solidFill>
                <a:srgbClr val="959595"/>
              </a:solidFill>
              <a:prstDash val="solid"/>
              <a:miter lim="400000"/>
            </a:ln>
          </a:bottom>
          <a:insideH>
            <a:ln w="12700" cap="flat">
              <a:solidFill>
                <a:srgbClr val="959595"/>
              </a:solidFill>
              <a:prstDash val="solid"/>
              <a:miter lim="400000"/>
            </a:ln>
          </a:insideH>
          <a:insideV>
            <a:ln w="12700" cap="flat">
              <a:solidFill>
                <a:srgbClr val="95959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6676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959595"/>
              </a:solidFill>
              <a:prstDash val="solid"/>
              <a:miter lim="400000"/>
            </a:ln>
          </a:right>
          <a:top>
            <a:ln w="12700" cap="flat">
              <a:solidFill>
                <a:srgbClr val="959595"/>
              </a:solidFill>
              <a:prstDash val="solid"/>
              <a:miter lim="400000"/>
            </a:ln>
          </a:top>
          <a:bottom>
            <a:ln w="12700" cap="flat">
              <a:solidFill>
                <a:srgbClr val="959595"/>
              </a:solidFill>
              <a:prstDash val="solid"/>
              <a:miter lim="400000"/>
            </a:ln>
          </a:bottom>
          <a:insideH>
            <a:ln w="12700" cap="flat">
              <a:solidFill>
                <a:srgbClr val="959595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25C1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435A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435A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7F807F"/>
              </a:solidFill>
              <a:prstDash val="solid"/>
              <a:miter lim="400000"/>
            </a:ln>
          </a:left>
          <a:right>
            <a:ln w="12700" cap="flat">
              <a:solidFill>
                <a:srgbClr val="7F807F"/>
              </a:solidFill>
              <a:prstDash val="solid"/>
              <a:miter lim="400000"/>
            </a:ln>
          </a:right>
          <a:top>
            <a:ln w="12700" cap="flat">
              <a:solidFill>
                <a:srgbClr val="7F807F"/>
              </a:solidFill>
              <a:prstDash val="solid"/>
              <a:miter lim="400000"/>
            </a:ln>
          </a:top>
          <a:bottom>
            <a:ln w="12700" cap="flat">
              <a:solidFill>
                <a:srgbClr val="7F807F"/>
              </a:solidFill>
              <a:prstDash val="solid"/>
              <a:miter lim="400000"/>
            </a:ln>
          </a:bottom>
          <a:insideH>
            <a:ln w="12700" cap="flat">
              <a:solidFill>
                <a:srgbClr val="7F807F"/>
              </a:solidFill>
              <a:prstDash val="solid"/>
              <a:miter lim="400000"/>
            </a:ln>
          </a:insideH>
          <a:insideV>
            <a:ln w="12700" cap="flat">
              <a:solidFill>
                <a:srgbClr val="7F807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4FB91B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FBFBF"/>
              </a:solidFill>
              <a:prstDash val="solid"/>
              <a:miter lim="400000"/>
            </a:ln>
          </a:left>
          <a:right>
            <a:ln w="12700" cap="flat">
              <a:solidFill>
                <a:srgbClr val="BFBFB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FBFBF"/>
              </a:solidFill>
              <a:prstDash val="solid"/>
              <a:miter lim="400000"/>
            </a:ln>
          </a:insideV>
        </a:tcBdr>
        <a:fill>
          <a:solidFill>
            <a:srgbClr val="246026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FBFBF"/>
              </a:solidFill>
              <a:prstDash val="solid"/>
              <a:miter lim="400000"/>
            </a:ln>
          </a:top>
          <a:bottom>
            <a:ln w="12700" cap="flat">
              <a:solidFill>
                <a:srgbClr val="BFBFBF"/>
              </a:solidFill>
              <a:prstDash val="solid"/>
              <a:miter lim="400000"/>
            </a:ln>
          </a:bottom>
          <a:insideH>
            <a:ln w="12700" cap="flat">
              <a:solidFill>
                <a:srgbClr val="BFBFB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87C1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FBFBF"/>
              </a:solidFill>
              <a:prstDash val="solid"/>
              <a:miter lim="400000"/>
            </a:ln>
          </a:top>
          <a:bottom>
            <a:ln w="12700" cap="flat">
              <a:solidFill>
                <a:srgbClr val="BFBFBF"/>
              </a:solidFill>
              <a:prstDash val="solid"/>
              <a:miter lim="400000"/>
            </a:ln>
          </a:bottom>
          <a:insideH>
            <a:ln w="12700" cap="flat">
              <a:solidFill>
                <a:srgbClr val="BFBFB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87C1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6676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04F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641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8320A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B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71B1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83A3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83A3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66768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FBFBF"/>
              </a:solidFill>
              <a:prstDash val="solid"/>
              <a:miter lim="400000"/>
            </a:ln>
          </a:right>
          <a:top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BFBFB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FBFBF"/>
              </a:solidFill>
              <a:prstDash val="solid"/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ms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Titeltekst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Brødtekst, niveau et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Brødtekst, niveau to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Brødtekst, niveau tre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Brødtekst, niveau fire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et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to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fire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421105" indent="-421105">
              <a:spcBef>
                <a:spcPts val="3200"/>
              </a:spcBef>
              <a:defRPr sz="2800"/>
            </a:lvl1pPr>
            <a:lvl2pPr marL="992605" indent="-421105">
              <a:spcBef>
                <a:spcPts val="3200"/>
              </a:spcBef>
              <a:defRPr sz="2800"/>
            </a:lvl2pPr>
            <a:lvl3pPr marL="1564105" indent="-421105">
              <a:spcBef>
                <a:spcPts val="3200"/>
              </a:spcBef>
              <a:defRPr sz="2800"/>
            </a:lvl3pPr>
            <a:lvl4pPr marL="2135605" indent="-421105">
              <a:spcBef>
                <a:spcPts val="3200"/>
              </a:spcBef>
              <a:defRPr sz="2800"/>
            </a:lvl4pPr>
            <a:lvl5pPr marL="2707105" indent="-421105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Brødtekst, niveau et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Brødtekst, niveau to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Brødtekst, niveau tre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Brødtekst, niveau fire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Titeltekst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et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to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fire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et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to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fire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Brødtekst, niveau fem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3429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10287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7145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2057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24003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2743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571500" indent="-571500" defTabSz="584200">
        <a:spcBef>
          <a:spcPts val="4200"/>
        </a:spcBef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1143000" indent="-571500" defTabSz="584200">
        <a:spcBef>
          <a:spcPts val="4200"/>
        </a:spcBef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714500" indent="-571500" defTabSz="584200">
        <a:spcBef>
          <a:spcPts val="4200"/>
        </a:spcBef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2286000" indent="-571500" defTabSz="584200">
        <a:spcBef>
          <a:spcPts val="4200"/>
        </a:spcBef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857500" indent="-571500" defTabSz="584200">
        <a:spcBef>
          <a:spcPts val="4200"/>
        </a:spcBef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429000" indent="-571500" defTabSz="584200">
        <a:spcBef>
          <a:spcPts val="4200"/>
        </a:spcBef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000500" indent="-571500" defTabSz="584200">
        <a:spcBef>
          <a:spcPts val="4200"/>
        </a:spcBef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4572000" indent="-571500" defTabSz="584200">
        <a:spcBef>
          <a:spcPts val="4200"/>
        </a:spcBef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143500" indent="-571500" defTabSz="584200">
        <a:spcBef>
          <a:spcPts val="4200"/>
        </a:spcBef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3429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10287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7145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2057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24003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2743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nserted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1803400"/>
            <a:ext cx="609600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FFFF"/>
                </a:solidFill>
              </a:rPr>
              <a:t>Huskede du at spørge?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nsertedImage-4.jpg"/>
          <p:cNvPicPr/>
          <p:nvPr/>
        </p:nvPicPr>
        <p:blipFill>
          <a:blip r:embed="rId2">
            <a:extLst/>
          </a:blip>
          <a:srcRect l="21896" t="0" r="21896" b="0"/>
          <a:stretch>
            <a:fillRect/>
          </a:stretch>
        </p:blipFill>
        <p:spPr>
          <a:xfrm>
            <a:off x="7200900" y="2921000"/>
            <a:ext cx="4064000" cy="54229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Psykiatrisk afdeling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4261" indent="-404261" defTabSz="56083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FFFFFF"/>
                </a:solidFill>
              </a:rPr>
              <a:t>Man kender ikke reglerne</a:t>
            </a:r>
            <a:endParaRPr sz="2688">
              <a:solidFill>
                <a:srgbClr val="FFFFFF"/>
              </a:solidFill>
            </a:endParaRPr>
          </a:p>
          <a:p>
            <a:pPr lvl="0" marL="404261" indent="-404261" defTabSz="56083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FFFFFF"/>
                </a:solidFill>
              </a:rPr>
              <a:t>Omgangstone</a:t>
            </a:r>
            <a:endParaRPr sz="2688">
              <a:solidFill>
                <a:srgbClr val="FFFFFF"/>
              </a:solidFill>
            </a:endParaRPr>
          </a:p>
          <a:p>
            <a:pPr lvl="0" marL="404261" indent="-404261" defTabSz="56083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FFFFFF"/>
                </a:solidFill>
              </a:rPr>
              <a:t>Aktiviteter</a:t>
            </a:r>
            <a:endParaRPr sz="2688">
              <a:solidFill>
                <a:srgbClr val="FFFFFF"/>
              </a:solidFill>
            </a:endParaRPr>
          </a:p>
          <a:p>
            <a:pPr lvl="0" marL="404261" indent="-404261" defTabSz="56083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FFFFFF"/>
                </a:solidFill>
              </a:rPr>
              <a:t>Lægen sagde at jeg bare skulle få en kæreste</a:t>
            </a:r>
            <a:endParaRPr sz="2688">
              <a:solidFill>
                <a:srgbClr val="FFFFFF"/>
              </a:solidFill>
            </a:endParaRPr>
          </a:p>
          <a:p>
            <a:pPr lvl="0" marL="404261" indent="-404261" defTabSz="56083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FFFFFF"/>
                </a:solidFill>
              </a:rPr>
              <a:t>Mine forældre blev behandlet dårligt</a:t>
            </a:r>
            <a:endParaRPr sz="2688">
              <a:solidFill>
                <a:srgbClr val="FFFFFF"/>
              </a:solidFill>
            </a:endParaRPr>
          </a:p>
          <a:p>
            <a:pPr lvl="0" marL="404261" indent="-404261" defTabSz="56083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FFFFFF"/>
                </a:solidFill>
              </a:rPr>
              <a:t>På "bagkanten" af mani lurer depressionen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Udskrevet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nsertedImage-6.jpg"/>
          <p:cNvPicPr/>
          <p:nvPr/>
        </p:nvPicPr>
        <p:blipFill>
          <a:blip r:embed="rId2">
            <a:extLst/>
          </a:blip>
          <a:srcRect l="0" t="2581" r="0" b="2581"/>
          <a:stretch>
            <a:fillRect/>
          </a:stretch>
        </p:blipFill>
        <p:spPr>
          <a:xfrm>
            <a:off x="2025848" y="2305738"/>
            <a:ext cx="8953104" cy="636814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Trolden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nsertedImage-7.jpg"/>
          <p:cNvPicPr/>
          <p:nvPr/>
        </p:nvPicPr>
        <p:blipFill>
          <a:blip r:embed="rId2">
            <a:extLst/>
          </a:blip>
          <a:srcRect l="0" t="0" r="0" b="17311"/>
          <a:stretch>
            <a:fillRect/>
          </a:stretch>
        </p:blipFill>
        <p:spPr>
          <a:xfrm rot="10409">
            <a:off x="3766305" y="1263687"/>
            <a:ext cx="7565290" cy="8340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"Systemet"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74344" indent="-474344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Socialpsykiatriens opsøgende team</a:t>
            </a:r>
            <a:endParaRPr sz="3154">
              <a:solidFill>
                <a:srgbClr val="FFFFFF"/>
              </a:solidFill>
            </a:endParaRPr>
          </a:p>
          <a:p>
            <a:pPr lvl="0" marL="474344" indent="-474344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Socialpsykiatriens støtte- kontaktperson</a:t>
            </a:r>
            <a:endParaRPr sz="3154">
              <a:solidFill>
                <a:srgbClr val="FFFFFF"/>
              </a:solidFill>
            </a:endParaRPr>
          </a:p>
          <a:p>
            <a:pPr lvl="0" marL="474344" indent="-474344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Socialpsykiatriens hjemmevejleder</a:t>
            </a:r>
            <a:endParaRPr sz="3154">
              <a:solidFill>
                <a:srgbClr val="FFFFFF"/>
              </a:solidFill>
            </a:endParaRPr>
          </a:p>
          <a:p>
            <a:pPr lvl="0" marL="474344" indent="-474344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Socialpsykiatriens værested</a:t>
            </a:r>
            <a:endParaRPr sz="3154">
              <a:solidFill>
                <a:srgbClr val="FFFFFF"/>
              </a:solidFill>
            </a:endParaRPr>
          </a:p>
          <a:p>
            <a:pPr lvl="0" marL="474344" indent="-474344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Distriktspsykiatrien, sygeplejerske, læge, psykolog, socialrådgiver</a:t>
            </a:r>
            <a:endParaRPr sz="3154">
              <a:solidFill>
                <a:srgbClr val="FFFFFF"/>
              </a:solidFill>
            </a:endParaRPr>
          </a:p>
          <a:p>
            <a:pPr lvl="0" marL="474344" indent="-474344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Jobcenter og mentorordning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G_0221.jpeg"/>
          <p:cNvPicPr/>
          <p:nvPr/>
        </p:nvPicPr>
        <p:blipFill>
          <a:blip r:embed="rId2">
            <a:extLst/>
          </a:blip>
          <a:srcRect l="21896" t="0" r="21896" b="0"/>
          <a:stretch>
            <a:fillRect/>
          </a:stretch>
        </p:blipFill>
        <p:spPr>
          <a:xfrm>
            <a:off x="7200900" y="2921000"/>
            <a:ext cx="4064000" cy="54229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Mestring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8994" indent="-378994" defTabSz="525779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endParaRPr sz="2520">
              <a:solidFill>
                <a:srgbClr val="FFFFFF"/>
              </a:solidFill>
            </a:endParaRPr>
          </a:p>
          <a:p>
            <a:pPr lvl="0" marL="378994" indent="-378994" defTabSz="525779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Åbenhed</a:t>
            </a:r>
            <a:endParaRPr sz="2520">
              <a:solidFill>
                <a:srgbClr val="FFFFFF"/>
              </a:solidFill>
            </a:endParaRPr>
          </a:p>
          <a:p>
            <a:pPr lvl="0" marL="378994" indent="-378994" defTabSz="525779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Spørg om hjælp</a:t>
            </a:r>
            <a:endParaRPr sz="2520">
              <a:solidFill>
                <a:srgbClr val="FFFFFF"/>
              </a:solidFill>
            </a:endParaRPr>
          </a:p>
          <a:p>
            <a:pPr lvl="0" marL="378994" indent="-378994" defTabSz="525779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Stemningsregistrering</a:t>
            </a:r>
            <a:endParaRPr sz="2520">
              <a:solidFill>
                <a:srgbClr val="FFFFFF"/>
              </a:solidFill>
            </a:endParaRPr>
          </a:p>
          <a:p>
            <a:pPr lvl="0" marL="378994" indent="-378994" defTabSz="525779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Værestedet</a:t>
            </a:r>
            <a:endParaRPr sz="2520">
              <a:solidFill>
                <a:srgbClr val="FFFFFF"/>
              </a:solidFill>
            </a:endParaRPr>
          </a:p>
          <a:p>
            <a:pPr lvl="0" marL="378994" indent="-378994" defTabSz="525779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Motion</a:t>
            </a:r>
            <a:endParaRPr sz="2520">
              <a:solidFill>
                <a:srgbClr val="FFFFFF"/>
              </a:solidFill>
            </a:endParaRPr>
          </a:p>
          <a:p>
            <a:pPr lvl="0" marL="378994" indent="-378994" defTabSz="525779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Stabil livsførelse</a:t>
            </a:r>
            <a:endParaRPr sz="2520">
              <a:solidFill>
                <a:srgbClr val="FFFFFF"/>
              </a:solidFill>
            </a:endParaRPr>
          </a:p>
          <a:p>
            <a:pPr lvl="0" marL="378994" indent="-378994" defTabSz="525779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Støttegruppe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Tavshed, Tvivl og Tabu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Familie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Venner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Naboer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Arbejdsplads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Behandlingssystemet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nsertedImage-5.jpg"/>
          <p:cNvPicPr/>
          <p:nvPr/>
        </p:nvPicPr>
        <p:blipFill>
          <a:blip r:embed="rId2">
            <a:extLst/>
          </a:blip>
          <a:srcRect l="25019" t="0" r="25019" b="0"/>
          <a:stretch>
            <a:fillRect/>
          </a:stretch>
        </p:blipFill>
        <p:spPr>
          <a:xfrm>
            <a:off x="7200900" y="2921000"/>
            <a:ext cx="4064000" cy="54229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Status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9517" indent="-349517" defTabSz="484886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FFFFFF"/>
                </a:solidFill>
              </a:rPr>
              <a:t>Har været indlagt 7 gange, første gang i 2005</a:t>
            </a:r>
            <a:endParaRPr sz="2324">
              <a:solidFill>
                <a:srgbClr val="FFFFFF"/>
              </a:solidFill>
            </a:endParaRPr>
          </a:p>
          <a:p>
            <a:pPr lvl="0" marL="349517" indent="-349517" defTabSz="484886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FFFFFF"/>
                </a:solidFill>
              </a:rPr>
              <a:t>Sygdommen kulminerede i oktober 2011</a:t>
            </a:r>
            <a:endParaRPr sz="2324">
              <a:solidFill>
                <a:srgbClr val="FFFFFF"/>
              </a:solidFill>
            </a:endParaRPr>
          </a:p>
          <a:p>
            <a:pPr lvl="0" marL="349517" indent="-349517" defTabSz="484886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FFFFFF"/>
                </a:solidFill>
              </a:rPr>
              <a:t>Lægen oplyste at min hjerne kunne tage skade</a:t>
            </a:r>
            <a:endParaRPr sz="2324">
              <a:solidFill>
                <a:srgbClr val="FFFFFF"/>
              </a:solidFill>
            </a:endParaRPr>
          </a:p>
          <a:p>
            <a:pPr lvl="0" marL="349517" indent="-349517" defTabSz="484886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FFFFFF"/>
                </a:solidFill>
              </a:rPr>
              <a:t>Visiteret til social- og distriktspsykiatri</a:t>
            </a:r>
            <a:endParaRPr sz="2324">
              <a:solidFill>
                <a:srgbClr val="FFFFFF"/>
              </a:solidFill>
            </a:endParaRPr>
          </a:p>
          <a:p>
            <a:pPr lvl="0" marL="349517" indent="-349517" defTabSz="484886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FFFFFF"/>
                </a:solidFill>
              </a:rPr>
              <a:t>Velmedicineret</a:t>
            </a:r>
            <a:endParaRPr sz="2324">
              <a:solidFill>
                <a:srgbClr val="FFFFFF"/>
              </a:solidFill>
            </a:endParaRPr>
          </a:p>
          <a:p>
            <a:pPr lvl="0" marL="349517" indent="-349517" defTabSz="484886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FFFFFF"/>
                </a:solidFill>
              </a:rPr>
              <a:t>Er vendt at tilbage til arbejdsmarkedet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Budskaber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Indsigt i egen sygdom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Åbenhed (Uddan!)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Støtte fra social- og distriktspsykiatri, pårørende, kolleger og ligesindede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Spørg om hjælp, bryd isolationen plej netværket og LYT!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G_0220.PNG"/>
          <p:cNvPicPr/>
          <p:nvPr/>
        </p:nvPicPr>
        <p:blipFill>
          <a:blip r:embed="rId2">
            <a:extLst/>
          </a:blip>
          <a:srcRect l="9420" t="0" r="9420" b="0"/>
          <a:stretch>
            <a:fillRect/>
          </a:stretch>
        </p:blipFill>
        <p:spPr>
          <a:xfrm>
            <a:off x="1388533" y="1041400"/>
            <a:ext cx="10227733" cy="767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G_0220.png"/>
          <p:cNvPicPr/>
          <p:nvPr/>
        </p:nvPicPr>
        <p:blipFill>
          <a:blip r:embed="rId2">
            <a:extLst/>
          </a:blip>
          <a:srcRect l="9420" t="0" r="9420" b="0"/>
          <a:stretch>
            <a:fillRect/>
          </a:stretch>
        </p:blipFill>
        <p:spPr>
          <a:xfrm>
            <a:off x="1388533" y="1041400"/>
            <a:ext cx="10227733" cy="767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Jeg har levet med en diagnosticeret psykisk sygdom siden 2005, men der har altid været "noget"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Kim Bach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7195" indent="-41719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51 år gammel</a:t>
            </a:r>
            <a:endParaRPr sz="2774">
              <a:solidFill>
                <a:srgbClr val="FFFFFF"/>
              </a:solidFill>
            </a:endParaRPr>
          </a:p>
          <a:p>
            <a:pPr lvl="0" marL="417195" indent="-41719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Fraskilt</a:t>
            </a:r>
            <a:endParaRPr sz="2774">
              <a:solidFill>
                <a:srgbClr val="FFFFFF"/>
              </a:solidFill>
            </a:endParaRPr>
          </a:p>
          <a:p>
            <a:pPr lvl="0" marL="417195" indent="-41719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Ingen børn</a:t>
            </a:r>
            <a:endParaRPr sz="2774">
              <a:solidFill>
                <a:srgbClr val="FFFFFF"/>
              </a:solidFill>
            </a:endParaRPr>
          </a:p>
          <a:p>
            <a:pPr lvl="0" marL="417195" indent="-41719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Selvstændig IT konsulent</a:t>
            </a:r>
            <a:endParaRPr sz="2774">
              <a:solidFill>
                <a:srgbClr val="FFFFFF"/>
              </a:solidFill>
            </a:endParaRPr>
          </a:p>
          <a:p>
            <a:pPr lvl="0" marL="417195" indent="-41719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Frivilligt arbejde: EN AF OS, lektiehjælp, Wikipedia, konferencer, blogger, fotograf og elsker viden</a:t>
            </a:r>
            <a:endParaRPr sz="2774">
              <a:solidFill>
                <a:srgbClr val="FFFFFF"/>
              </a:solidFill>
            </a:endParaRPr>
          </a:p>
          <a:p>
            <a:pPr lvl="0" marL="417195" indent="-41719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Elsker musik, går ofte til koncerter</a:t>
            </a:r>
            <a:endParaRPr sz="2774">
              <a:solidFill>
                <a:srgbClr val="FFFFFF"/>
              </a:solidFill>
            </a:endParaRPr>
          </a:p>
          <a:p>
            <a:pPr lvl="0" marL="417195" indent="-41719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Og, nå ja, diagnosticeret med bipolar affektiv sindslidelse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nsertedImage-1.jpg"/>
          <p:cNvPicPr/>
          <p:nvPr/>
        </p:nvPicPr>
        <p:blipFill>
          <a:blip r:embed="rId2">
            <a:extLst/>
          </a:blip>
          <a:srcRect l="39" t="0" r="39" b="0"/>
          <a:stretch>
            <a:fillRect/>
          </a:stretch>
        </p:blipFill>
        <p:spPr>
          <a:xfrm>
            <a:off x="7200900" y="2921000"/>
            <a:ext cx="4064000" cy="54229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79">
                <a:solidFill>
                  <a:srgbClr val="FFFFFF"/>
                </a:solidFill>
              </a:rPr>
              <a:t>Der har altid været "noget"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6350" y="2768600"/>
            <a:ext cx="50419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Barndommen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Folkeskolen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Gymnasiet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"Ny-rock depressiv"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Problemer med studiet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Brud med kæreste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Arbejde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79">
                <a:solidFill>
                  <a:srgbClr val="FFFFFF"/>
                </a:solidFill>
              </a:rPr>
              <a:t>Sådan føles depression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Det er mere end bare at "være ked af det"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"Flatline"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Bekymringer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Angst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Isolation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nsertedImage-1.jpg"/>
          <p:cNvPicPr/>
          <p:nvPr/>
        </p:nvPicPr>
        <p:blipFill>
          <a:blip r:embed="rId2">
            <a:extLst/>
          </a:blip>
          <a:srcRect l="39" t="0" r="39" b="0"/>
          <a:stretch>
            <a:fillRect/>
          </a:stretch>
        </p:blipFill>
        <p:spPr>
          <a:xfrm>
            <a:off x="7200900" y="2921000"/>
            <a:ext cx="4064000" cy="54229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Overarbejdet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3205" indent="-383205" defTabSz="531622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FFFFF"/>
                </a:solidFill>
              </a:rPr>
              <a:t>Stressrelateret angst på arbejdet</a:t>
            </a:r>
            <a:endParaRPr sz="2548">
              <a:solidFill>
                <a:srgbClr val="FFFFFF"/>
              </a:solidFill>
            </a:endParaRPr>
          </a:p>
          <a:p>
            <a:pPr lvl="0" marL="383205" indent="-383205" defTabSz="531622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FFFFF"/>
                </a:solidFill>
              </a:rPr>
              <a:t>Tror alle problemer skyldes mig</a:t>
            </a:r>
            <a:endParaRPr sz="2548">
              <a:solidFill>
                <a:srgbClr val="FFFFFF"/>
              </a:solidFill>
            </a:endParaRPr>
          </a:p>
          <a:p>
            <a:pPr lvl="0" marL="383205" indent="-383205" defTabSz="531622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FFFFF"/>
                </a:solidFill>
              </a:rPr>
              <a:t>Frygt for at blive afsløret som uduelig</a:t>
            </a:r>
            <a:endParaRPr sz="2548">
              <a:solidFill>
                <a:srgbClr val="FFFFFF"/>
              </a:solidFill>
            </a:endParaRPr>
          </a:p>
          <a:p>
            <a:pPr lvl="0" marL="383205" indent="-383205" defTabSz="531622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FFFFF"/>
                </a:solidFill>
              </a:rPr>
              <a:t>18 timers arbejdsdag</a:t>
            </a:r>
            <a:endParaRPr sz="2548">
              <a:solidFill>
                <a:srgbClr val="FFFFFF"/>
              </a:solidFill>
            </a:endParaRPr>
          </a:p>
          <a:p>
            <a:pPr lvl="0" marL="383205" indent="-383205" defTabSz="531622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FFFFF"/>
                </a:solidFill>
              </a:rPr>
              <a:t>Fastansatte bliver erstattet med konsulenter som mig</a:t>
            </a:r>
            <a:endParaRPr sz="2548">
              <a:solidFill>
                <a:srgbClr val="FFFFFF"/>
              </a:solidFill>
            </a:endParaRPr>
          </a:p>
          <a:p>
            <a:pPr lvl="0" marL="383205" indent="-383205" defTabSz="531622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FFFFF"/>
                </a:solidFill>
              </a:rPr>
              <a:t>Ingen ferie i 6 år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nsertedImage-2.jpg"/>
          <p:cNvPicPr/>
          <p:nvPr/>
        </p:nvPicPr>
        <p:blipFill>
          <a:blip r:embed="rId2">
            <a:extLst/>
          </a:blip>
          <a:srcRect l="21896" t="0" r="21896" b="0"/>
          <a:stretch>
            <a:fillRect/>
          </a:stretch>
        </p:blipFill>
        <p:spPr>
          <a:xfrm>
            <a:off x="7200900" y="2921000"/>
            <a:ext cx="4064000" cy="54229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Mani og psykose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Det jeg har arbejdet på i 4 år skal ikke længere bruges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Jeg skal overtage mit firma 100%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Udvikler en psykose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nsertedImage-3.jpg"/>
          <p:cNvPicPr/>
          <p:nvPr/>
        </p:nvPicPr>
        <p:blipFill>
          <a:blip r:embed="rId2">
            <a:extLst/>
          </a:blip>
          <a:srcRect l="0" t="2962" r="0" b="0"/>
          <a:stretch>
            <a:fillRect/>
          </a:stretch>
        </p:blipFill>
        <p:spPr>
          <a:xfrm>
            <a:off x="3593584" y="456009"/>
            <a:ext cx="6833632" cy="8841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4EB3"/>
      </a:accent1>
      <a:accent2>
        <a:srgbClr val="1B8D14"/>
      </a:accent2>
      <a:accent3>
        <a:srgbClr val="00979C"/>
      </a:accent3>
      <a:accent4>
        <a:srgbClr val="442EB4"/>
      </a:accent4>
      <a:accent5>
        <a:srgbClr val="830B13"/>
      </a:accent5>
      <a:accent6>
        <a:srgbClr val="AD6D1E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16200000">
              <a:srgbClr val="000000">
                <a:alpha val="5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76200" dist="25400" dir="54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94EB3"/>
            </a:gs>
            <a:gs pos="100000">
              <a:srgbClr val="002967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50800" dist="1270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1463B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4EB3"/>
      </a:accent1>
      <a:accent2>
        <a:srgbClr val="1B8D14"/>
      </a:accent2>
      <a:accent3>
        <a:srgbClr val="00979C"/>
      </a:accent3>
      <a:accent4>
        <a:srgbClr val="442EB4"/>
      </a:accent4>
      <a:accent5>
        <a:srgbClr val="830B13"/>
      </a:accent5>
      <a:accent6>
        <a:srgbClr val="AD6D1E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16200000">
              <a:srgbClr val="000000">
                <a:alpha val="5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76200" dist="25400" dir="54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94EB3"/>
            </a:gs>
            <a:gs pos="100000">
              <a:srgbClr val="002967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50800" dist="1270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1463B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